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aeff533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aeff533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b194affe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b194affe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e37a3280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e37a3280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b194aff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b194aff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b194affe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b194affe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aeff5339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aeff5339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b194aff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0b194aff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aeff533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aeff533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aeff533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aeff533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Hottest Genre’s On Steam</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 by Chamyia Williams and Joshua Parker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pic>
        <p:nvPicPr>
          <p:cNvPr descr="Screen Shot 2015-11-19 at 11.46.25 PM.png" id="142" name="Google Shape;142;p22"/>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43" name="Google Shape;143;p22"/>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Can we create a recommender system based on the information?</a:t>
            </a:r>
            <a:endParaRPr sz="3000">
              <a:solidFill>
                <a:schemeClr val="dk1"/>
              </a:solidFill>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grpSp>
        <p:nvGrpSpPr>
          <p:cNvPr id="144" name="Google Shape;144;p22"/>
          <p:cNvGrpSpPr/>
          <p:nvPr/>
        </p:nvGrpSpPr>
        <p:grpSpPr>
          <a:xfrm>
            <a:off x="134988" y="2464035"/>
            <a:ext cx="2212050" cy="2537076"/>
            <a:chOff x="6803275" y="395363"/>
            <a:chExt cx="2212050" cy="2537076"/>
          </a:xfrm>
        </p:grpSpPr>
        <p:pic>
          <p:nvPicPr>
            <p:cNvPr id="145" name="Google Shape;145;p2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46" name="Google Shape;146;p2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47" name="Google Shape;147;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Many gamers do not just play one game. To </a:t>
              </a:r>
              <a:r>
                <a:rPr lang="en" sz="1200">
                  <a:solidFill>
                    <a:schemeClr val="dk2"/>
                  </a:solidFill>
                  <a:latin typeface="Raleway"/>
                  <a:ea typeface="Raleway"/>
                  <a:cs typeface="Raleway"/>
                  <a:sym typeface="Raleway"/>
                </a:rPr>
                <a:t>increase</a:t>
              </a:r>
              <a:r>
                <a:rPr lang="en" sz="1200">
                  <a:solidFill>
                    <a:schemeClr val="dk2"/>
                  </a:solidFill>
                  <a:latin typeface="Raleway"/>
                  <a:ea typeface="Raleway"/>
                  <a:cs typeface="Raleway"/>
                  <a:sym typeface="Raleway"/>
                </a:rPr>
                <a:t> sales and understand the </a:t>
              </a:r>
              <a:r>
                <a:rPr lang="en" sz="1200">
                  <a:solidFill>
                    <a:schemeClr val="dk2"/>
                  </a:solidFill>
                  <a:latin typeface="Raleway"/>
                  <a:ea typeface="Raleway"/>
                  <a:cs typeface="Raleway"/>
                  <a:sym typeface="Raleway"/>
                </a:rPr>
                <a:t>likelihood</a:t>
              </a:r>
              <a:r>
                <a:rPr lang="en" sz="1200">
                  <a:solidFill>
                    <a:schemeClr val="dk2"/>
                  </a:solidFill>
                  <a:latin typeface="Raleway"/>
                  <a:ea typeface="Raleway"/>
                  <a:cs typeface="Raleway"/>
                  <a:sym typeface="Raleway"/>
                </a:rPr>
                <a:t> of gamer playing a new game </a:t>
              </a:r>
              <a:r>
                <a:rPr lang="en" sz="1200">
                  <a:solidFill>
                    <a:schemeClr val="dk2"/>
                  </a:solidFill>
                  <a:latin typeface="Raleway"/>
                  <a:ea typeface="Raleway"/>
                  <a:cs typeface="Raleway"/>
                  <a:sym typeface="Raleway"/>
                </a:rPr>
                <a:t>video game</a:t>
              </a:r>
              <a:r>
                <a:rPr lang="en" sz="1200">
                  <a:solidFill>
                    <a:schemeClr val="dk2"/>
                  </a:solidFill>
                  <a:latin typeface="Raleway"/>
                  <a:ea typeface="Raleway"/>
                  <a:cs typeface="Raleway"/>
                  <a:sym typeface="Raleway"/>
                </a:rPr>
                <a:t> companies might want to rely on recommender systems</a:t>
              </a:r>
              <a:endParaRPr b="1" sz="1200">
                <a:solidFill>
                  <a:schemeClr val="dk1"/>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23"/>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Recommender system</a:t>
            </a:r>
            <a:endParaRPr b="1" sz="3000">
              <a:solidFill>
                <a:schemeClr val="dk1"/>
              </a:solidFill>
            </a:endParaRPr>
          </a:p>
          <a:p>
            <a:pPr indent="-342900" lvl="0" marL="457200" rtl="0" algn="l">
              <a:lnSpc>
                <a:spcPct val="115000"/>
              </a:lnSpc>
              <a:spcBef>
                <a:spcPts val="1600"/>
              </a:spcBef>
              <a:spcAft>
                <a:spcPts val="0"/>
              </a:spcAft>
              <a:buSzPts val="1800"/>
              <a:buChar char="●"/>
            </a:pPr>
            <a:r>
              <a:rPr lang="en" sz="1800"/>
              <a:t>Can we build one? Yes</a:t>
            </a:r>
            <a:endParaRPr sz="1800"/>
          </a:p>
          <a:p>
            <a:pPr indent="-342900" lvl="0" marL="457200" rtl="0" algn="l">
              <a:lnSpc>
                <a:spcPct val="115000"/>
              </a:lnSpc>
              <a:spcBef>
                <a:spcPts val="0"/>
              </a:spcBef>
              <a:spcAft>
                <a:spcPts val="0"/>
              </a:spcAft>
              <a:buSzPts val="1800"/>
              <a:buChar char="●"/>
            </a:pPr>
            <a:r>
              <a:rPr lang="en" sz="1800"/>
              <a:t>Results</a:t>
            </a:r>
            <a:endParaRPr sz="1800"/>
          </a:p>
          <a:p>
            <a:pPr indent="-342900" lvl="1" marL="914400" rtl="0" algn="l">
              <a:lnSpc>
                <a:spcPct val="115000"/>
              </a:lnSpc>
              <a:spcBef>
                <a:spcPts val="0"/>
              </a:spcBef>
              <a:spcAft>
                <a:spcPts val="0"/>
              </a:spcAft>
              <a:buSzPts val="1800"/>
              <a:buChar char="○"/>
            </a:pPr>
            <a:r>
              <a:rPr lang="en" sz="1800"/>
              <a:t>When enough data is present, different games are recommended as intended</a:t>
            </a:r>
            <a:endParaRPr sz="1800"/>
          </a:p>
          <a:p>
            <a:pPr indent="-342900" lvl="0" marL="457200" rtl="0" algn="l">
              <a:lnSpc>
                <a:spcPct val="115000"/>
              </a:lnSpc>
              <a:spcBef>
                <a:spcPts val="0"/>
              </a:spcBef>
              <a:spcAft>
                <a:spcPts val="0"/>
              </a:spcAft>
              <a:buSzPts val="1800"/>
              <a:buChar char="●"/>
            </a:pPr>
            <a:r>
              <a:rPr lang="en" sz="1600"/>
              <a:t>Issues</a:t>
            </a:r>
            <a:endParaRPr sz="1600"/>
          </a:p>
          <a:p>
            <a:pPr indent="-330200" lvl="1" marL="914400" rtl="0" algn="l">
              <a:lnSpc>
                <a:spcPct val="115000"/>
              </a:lnSpc>
              <a:spcBef>
                <a:spcPts val="0"/>
              </a:spcBef>
              <a:spcAft>
                <a:spcPts val="0"/>
              </a:spcAft>
              <a:buSzPts val="1600"/>
              <a:buChar char="○"/>
            </a:pPr>
            <a:r>
              <a:rPr lang="en" sz="1800"/>
              <a:t>Not enough user data to give ratings</a:t>
            </a:r>
            <a:endParaRPr sz="1600"/>
          </a:p>
          <a:p>
            <a:pPr indent="-330200" lvl="1" marL="914400" rtl="0" algn="l">
              <a:lnSpc>
                <a:spcPct val="115000"/>
              </a:lnSpc>
              <a:spcBef>
                <a:spcPts val="0"/>
              </a:spcBef>
              <a:spcAft>
                <a:spcPts val="0"/>
              </a:spcAft>
              <a:buSzPts val="1600"/>
              <a:buChar char="○"/>
            </a:pPr>
            <a:r>
              <a:rPr lang="en" sz="1600"/>
              <a:t>No</a:t>
            </a:r>
            <a:r>
              <a:rPr lang="en" sz="1600"/>
              <a:t> errors, but after much debugging, there is a noticeable lack of data for each user to bridge the gap for predicting a possible rating. </a:t>
            </a:r>
            <a:endParaRPr sz="1600"/>
          </a:p>
        </p:txBody>
      </p:sp>
      <p:pic>
        <p:nvPicPr>
          <p:cNvPr id="153" name="Google Shape;153;p23"/>
          <p:cNvPicPr preferRelativeResize="0"/>
          <p:nvPr/>
        </p:nvPicPr>
        <p:blipFill rotWithShape="1">
          <a:blip r:embed="rId3">
            <a:alphaModFix/>
          </a:blip>
          <a:srcRect b="0" l="10281" r="8245" t="0"/>
          <a:stretch/>
        </p:blipFill>
        <p:spPr>
          <a:xfrm>
            <a:off x="4572000" y="493350"/>
            <a:ext cx="4571999" cy="4156800"/>
          </a:xfrm>
          <a:prstGeom prst="rect">
            <a:avLst/>
          </a:prstGeom>
          <a:noFill/>
          <a:ln>
            <a:noFill/>
          </a:ln>
        </p:spPr>
      </p:pic>
      <p:grpSp>
        <p:nvGrpSpPr>
          <p:cNvPr id="154" name="Google Shape;154;p23"/>
          <p:cNvGrpSpPr/>
          <p:nvPr/>
        </p:nvGrpSpPr>
        <p:grpSpPr>
          <a:xfrm>
            <a:off x="6781388" y="2464035"/>
            <a:ext cx="2212050" cy="2537076"/>
            <a:chOff x="6803275" y="395363"/>
            <a:chExt cx="2212050" cy="2537076"/>
          </a:xfrm>
        </p:grpSpPr>
        <p:pic>
          <p:nvPicPr>
            <p:cNvPr id="155" name="Google Shape;155;p2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56" name="Google Shape;156;p2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57" name="Google Shape;157;p2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Outside Insight</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Many gamers argue over which platform is better, Xbox or Playstation. I grew up on both but playstation has always had more options. </a:t>
              </a:r>
              <a:endParaRPr b="1" sz="1200">
                <a:solidFill>
                  <a:schemeClr val="dk1"/>
                </a:solidFill>
                <a:latin typeface="Raleway"/>
                <a:ea typeface="Raleway"/>
                <a:cs typeface="Raleway"/>
                <a:sym typeface="Raleway"/>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93525" y="1512350"/>
            <a:ext cx="2927825" cy="2709975"/>
          </a:xfrm>
          <a:prstGeom prst="rect">
            <a:avLst/>
          </a:prstGeom>
          <a:noFill/>
          <a:ln>
            <a:noFill/>
          </a:ln>
        </p:spPr>
      </p:pic>
      <p:pic>
        <p:nvPicPr>
          <p:cNvPr descr="Piece of duct tape sticking a note to the slide" id="163" name="Google Shape;163;p24"/>
          <p:cNvPicPr preferRelativeResize="0"/>
          <p:nvPr/>
        </p:nvPicPr>
        <p:blipFill rotWithShape="1">
          <a:blip r:embed="rId4">
            <a:alphaModFix/>
          </a:blip>
          <a:srcRect b="10011" l="9244" r="2118" t="5926"/>
          <a:stretch/>
        </p:blipFill>
        <p:spPr>
          <a:xfrm rot="154828">
            <a:off x="611375" y="821676"/>
            <a:ext cx="2072000" cy="736050"/>
          </a:xfrm>
          <a:prstGeom prst="rect">
            <a:avLst/>
          </a:prstGeom>
          <a:noFill/>
          <a:ln>
            <a:noFill/>
          </a:ln>
        </p:spPr>
      </p:pic>
      <p:pic>
        <p:nvPicPr>
          <p:cNvPr id="164" name="Google Shape;164;p24"/>
          <p:cNvPicPr preferRelativeResize="0"/>
          <p:nvPr/>
        </p:nvPicPr>
        <p:blipFill>
          <a:blip r:embed="rId5">
            <a:alphaModFix/>
          </a:blip>
          <a:stretch>
            <a:fillRect/>
          </a:stretch>
        </p:blipFill>
        <p:spPr>
          <a:xfrm>
            <a:off x="3108088" y="1512350"/>
            <a:ext cx="2927825" cy="2709975"/>
          </a:xfrm>
          <a:prstGeom prst="rect">
            <a:avLst/>
          </a:prstGeom>
          <a:noFill/>
          <a:ln>
            <a:noFill/>
          </a:ln>
        </p:spPr>
      </p:pic>
      <p:pic>
        <p:nvPicPr>
          <p:cNvPr id="165" name="Google Shape;165;p24"/>
          <p:cNvPicPr preferRelativeResize="0"/>
          <p:nvPr/>
        </p:nvPicPr>
        <p:blipFill>
          <a:blip r:embed="rId6">
            <a:alphaModFix/>
          </a:blip>
          <a:stretch>
            <a:fillRect/>
          </a:stretch>
        </p:blipFill>
        <p:spPr>
          <a:xfrm>
            <a:off x="6122675" y="1522550"/>
            <a:ext cx="2927825" cy="2689575"/>
          </a:xfrm>
          <a:prstGeom prst="rect">
            <a:avLst/>
          </a:prstGeom>
          <a:noFill/>
          <a:ln>
            <a:noFill/>
          </a:ln>
        </p:spPr>
      </p:pic>
      <p:pic>
        <p:nvPicPr>
          <p:cNvPr descr="Piece of duct tape sticking a note to the slide" id="166" name="Google Shape;166;p24"/>
          <p:cNvPicPr preferRelativeResize="0"/>
          <p:nvPr/>
        </p:nvPicPr>
        <p:blipFill rotWithShape="1">
          <a:blip r:embed="rId4">
            <a:alphaModFix/>
          </a:blip>
          <a:srcRect b="10011" l="9244" r="2118" t="5926"/>
          <a:stretch/>
        </p:blipFill>
        <p:spPr>
          <a:xfrm rot="154828">
            <a:off x="3474587" y="821676"/>
            <a:ext cx="2072000" cy="736050"/>
          </a:xfrm>
          <a:prstGeom prst="rect">
            <a:avLst/>
          </a:prstGeom>
          <a:noFill/>
          <a:ln>
            <a:noFill/>
          </a:ln>
        </p:spPr>
      </p:pic>
      <p:pic>
        <p:nvPicPr>
          <p:cNvPr descr="Piece of duct tape sticking a note to the slide" id="167" name="Google Shape;167;p24"/>
          <p:cNvPicPr preferRelativeResize="0"/>
          <p:nvPr/>
        </p:nvPicPr>
        <p:blipFill rotWithShape="1">
          <a:blip r:embed="rId4">
            <a:alphaModFix/>
          </a:blip>
          <a:srcRect b="10011" l="9244" r="2118" t="5926"/>
          <a:stretch/>
        </p:blipFill>
        <p:spPr>
          <a:xfrm rot="154828">
            <a:off x="6581725" y="821676"/>
            <a:ext cx="2072000" cy="73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Screen Shot 2015-11-20 at 9.47.21 AM.png" id="172" name="Google Shape;172;p2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73" name="Google Shape;173;p25"/>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What is the difference in playtime between action, sports, and shooter games</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grpSp>
        <p:nvGrpSpPr>
          <p:cNvPr id="174" name="Google Shape;174;p25"/>
          <p:cNvGrpSpPr/>
          <p:nvPr/>
        </p:nvGrpSpPr>
        <p:grpSpPr>
          <a:xfrm>
            <a:off x="6781388" y="2464035"/>
            <a:ext cx="2212050" cy="2537076"/>
            <a:chOff x="6803275" y="395363"/>
            <a:chExt cx="2212050" cy="2537076"/>
          </a:xfrm>
        </p:grpSpPr>
        <p:pic>
          <p:nvPicPr>
            <p:cNvPr id="175" name="Google Shape;175;p2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76" name="Google Shape;176;p25"/>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77" name="Google Shape;177;p2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Outside Insights</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These three are the top playtime overall in our data</a:t>
              </a:r>
              <a:endParaRPr b="1" sz="1200">
                <a:solidFill>
                  <a:schemeClr val="dk1"/>
                </a:solidFill>
                <a:latin typeface="Raleway"/>
                <a:ea typeface="Raleway"/>
                <a:cs typeface="Raleway"/>
                <a:sym typeface="Raleway"/>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pic>
        <p:nvPicPr>
          <p:cNvPr id="182" name="Google Shape;182;p26"/>
          <p:cNvPicPr preferRelativeResize="0"/>
          <p:nvPr/>
        </p:nvPicPr>
        <p:blipFill rotWithShape="1">
          <a:blip r:embed="rId3">
            <a:alphaModFix/>
          </a:blip>
          <a:srcRect b="0" l="0" r="0" t="0"/>
          <a:stretch/>
        </p:blipFill>
        <p:spPr>
          <a:xfrm>
            <a:off x="0" y="0"/>
            <a:ext cx="9143995" cy="5143497"/>
          </a:xfrm>
          <a:prstGeom prst="rect">
            <a:avLst/>
          </a:prstGeom>
          <a:noFill/>
          <a:ln>
            <a:noFill/>
          </a:ln>
        </p:spPr>
      </p:pic>
      <p:sp>
        <p:nvSpPr>
          <p:cNvPr id="183" name="Google Shape;183;p26"/>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One way anova test</a:t>
            </a:r>
            <a:endParaRPr b="1" sz="2800">
              <a:solidFill>
                <a:schemeClr val="accent5"/>
              </a:solidFill>
            </a:endParaRPr>
          </a:p>
          <a:p>
            <a:pPr indent="0" lvl="0" marL="0" rtl="0" algn="l">
              <a:lnSpc>
                <a:spcPct val="100000"/>
              </a:lnSpc>
              <a:spcBef>
                <a:spcPts val="1600"/>
              </a:spcBef>
              <a:spcAft>
                <a:spcPts val="1600"/>
              </a:spcAft>
              <a:buNone/>
            </a:pPr>
            <a:r>
              <a:rPr lang="en">
                <a:solidFill>
                  <a:schemeClr val="lt1"/>
                </a:solidFill>
              </a:rPr>
              <a:t>Our data shows using the mean of each Genre in this subset of data, Sports has the highest playtime at 250.37 hours, followed by Action at 31.32 hours then </a:t>
            </a:r>
            <a:r>
              <a:rPr lang="en">
                <a:solidFill>
                  <a:schemeClr val="lt1"/>
                </a:solidFill>
              </a:rPr>
              <a:t>finally</a:t>
            </a:r>
            <a:r>
              <a:rPr lang="en">
                <a:solidFill>
                  <a:schemeClr val="lt1"/>
                </a:solidFill>
              </a:rPr>
              <a:t> Shooter at 26.54 hours.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Playtime vs sports games</a:t>
            </a:r>
            <a:endParaRPr/>
          </a:p>
        </p:txBody>
      </p:sp>
      <p:sp>
        <p:nvSpPr>
          <p:cNvPr id="190" name="Google Shape;190;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96" name="Google Shape;196;p28"/>
          <p:cNvPicPr preferRelativeResize="0"/>
          <p:nvPr/>
        </p:nvPicPr>
        <p:blipFill>
          <a:blip r:embed="rId3">
            <a:alphaModFix/>
          </a:blip>
          <a:stretch>
            <a:fillRect/>
          </a:stretch>
        </p:blipFill>
        <p:spPr>
          <a:xfrm>
            <a:off x="1" y="0"/>
            <a:ext cx="6756374"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265500" y="1374325"/>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Playtime vs action games</a:t>
            </a:r>
            <a:endParaRPr/>
          </a:p>
        </p:txBody>
      </p:sp>
      <p:sp>
        <p:nvSpPr>
          <p:cNvPr id="202" name="Google Shape;202;p2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Playtime vs action games</a:t>
            </a:r>
            <a:endParaRPr/>
          </a:p>
        </p:txBody>
      </p:sp>
      <p:sp>
        <p:nvSpPr>
          <p:cNvPr id="209" name="Google Shape;209;p3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30"/>
          <p:cNvPicPr preferRelativeResize="0"/>
          <p:nvPr/>
        </p:nvPicPr>
        <p:blipFill>
          <a:blip r:embed="rId3">
            <a:alphaModFix/>
          </a:blip>
          <a:stretch>
            <a:fillRect/>
          </a:stretch>
        </p:blipFill>
        <p:spPr>
          <a:xfrm>
            <a:off x="59121" y="0"/>
            <a:ext cx="9025760"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Playtime vs Shooter games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Video Games are Hot!</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Now more than ever there has been a boom in the amount of people interested in video games. From Twitch streamers, to YouTubers, to even Facebook live streamers the video game industry has gained new traction. </a:t>
            </a:r>
            <a:endParaRPr sz="17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916875" y="2902600"/>
            <a:ext cx="3106226" cy="20787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2"/>
          <p:cNvPicPr preferRelativeResize="0"/>
          <p:nvPr/>
        </p:nvPicPr>
        <p:blipFill>
          <a:blip r:embed="rId3">
            <a:alphaModFix/>
          </a:blip>
          <a:stretch>
            <a:fillRect/>
          </a:stretch>
        </p:blipFill>
        <p:spPr>
          <a:xfrm>
            <a:off x="368842" y="0"/>
            <a:ext cx="8406315"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0" l="20398" r="20404" t="0"/>
          <a:stretch/>
        </p:blipFill>
        <p:spPr>
          <a:xfrm>
            <a:off x="0" y="0"/>
            <a:ext cx="4567201" cy="5143498"/>
          </a:xfrm>
          <a:prstGeom prst="rect">
            <a:avLst/>
          </a:prstGeom>
          <a:noFill/>
          <a:ln>
            <a:noFill/>
          </a:ln>
        </p:spPr>
      </p:pic>
      <p:sp>
        <p:nvSpPr>
          <p:cNvPr id="228" name="Google Shape;228;p33"/>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Gaming Today</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Many of these trends shape the gaming of the future. One being that multiplayer or co-op games have the most playtime.</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With more </a:t>
            </a:r>
            <a:r>
              <a:rPr lang="en" sz="1800">
                <a:solidFill>
                  <a:srgbClr val="000000"/>
                </a:solidFill>
              </a:rPr>
              <a:t>immersive</a:t>
            </a:r>
            <a:r>
              <a:rPr lang="en" sz="1800">
                <a:solidFill>
                  <a:srgbClr val="000000"/>
                </a:solidFill>
              </a:rPr>
              <a:t> deep </a:t>
            </a:r>
            <a:r>
              <a:rPr lang="en" sz="1800">
                <a:solidFill>
                  <a:srgbClr val="000000"/>
                </a:solidFill>
              </a:rPr>
              <a:t>storytelling, new and exciting technology, and an ever growing gaming community the sky's the limit. </a:t>
            </a:r>
            <a:endParaRPr sz="1800">
              <a:solidFill>
                <a:srgbClr val="000000"/>
              </a:solidFill>
            </a:endParaRPr>
          </a:p>
        </p:txBody>
      </p:sp>
      <p:grpSp>
        <p:nvGrpSpPr>
          <p:cNvPr id="229" name="Google Shape;229;p33"/>
          <p:cNvGrpSpPr/>
          <p:nvPr/>
        </p:nvGrpSpPr>
        <p:grpSpPr>
          <a:xfrm>
            <a:off x="134988" y="2464035"/>
            <a:ext cx="2212050" cy="2537076"/>
            <a:chOff x="6803275" y="395363"/>
            <a:chExt cx="2212050" cy="2537076"/>
          </a:xfrm>
        </p:grpSpPr>
        <p:pic>
          <p:nvPicPr>
            <p:cNvPr id="230" name="Google Shape;230;p3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31" name="Google Shape;231;p3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32" name="Google Shape;232;p3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By Chamyia Williams and Joshua Parker</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Thank you for watching!</a:t>
              </a:r>
              <a:endParaRPr b="1" sz="1200">
                <a:solidFill>
                  <a:schemeClr val="dk1"/>
                </a:solidFill>
                <a:latin typeface="Raleway"/>
                <a:ea typeface="Raleway"/>
                <a:cs typeface="Raleway"/>
                <a:sym typeface="Ralewa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Given the data</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Answer these questions</a:t>
            </a:r>
            <a:endParaRPr b="1" sz="1400">
              <a:solidFill>
                <a:schemeClr val="dk1"/>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Which game has the most playtime?</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Which genre has the most playtime?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Can we create a recommender system based on the information?</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 is the difference in playtime between action, </a:t>
            </a:r>
            <a:r>
              <a:rPr b="1" lang="en" sz="1400">
                <a:solidFill>
                  <a:schemeClr val="dk1"/>
                </a:solidFill>
                <a:latin typeface="Raleway"/>
                <a:ea typeface="Raleway"/>
                <a:cs typeface="Raleway"/>
                <a:sym typeface="Raleway"/>
              </a:rPr>
              <a:t>sports,</a:t>
            </a:r>
            <a:r>
              <a:rPr b="1" lang="en" sz="1400">
                <a:solidFill>
                  <a:schemeClr val="dk1"/>
                </a:solidFill>
                <a:latin typeface="Raleway"/>
                <a:ea typeface="Raleway"/>
                <a:cs typeface="Raleway"/>
                <a:sym typeface="Raleway"/>
              </a:rPr>
              <a:t> and shooter games</a:t>
            </a:r>
            <a:endParaRPr b="1" sz="14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Which game has the most playtime?</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grpSp>
        <p:nvGrpSpPr>
          <p:cNvPr id="94" name="Google Shape;94;p16"/>
          <p:cNvGrpSpPr/>
          <p:nvPr/>
        </p:nvGrpSpPr>
        <p:grpSpPr>
          <a:xfrm>
            <a:off x="6781388" y="2464029"/>
            <a:ext cx="2212050" cy="2537076"/>
            <a:chOff x="6803275" y="395363"/>
            <a:chExt cx="2212050" cy="2537076"/>
          </a:xfrm>
        </p:grpSpPr>
        <p:pic>
          <p:nvPicPr>
            <p:cNvPr id="95" name="Google Shape;95;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96" name="Google Shape;96;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97" name="Google Shape;97;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Outside insight</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 rise of video game content creator has had a huge </a:t>
              </a:r>
              <a:r>
                <a:rPr lang="en" sz="1200">
                  <a:solidFill>
                    <a:schemeClr val="dk2"/>
                  </a:solidFill>
                  <a:latin typeface="Raleway"/>
                  <a:ea typeface="Raleway"/>
                  <a:cs typeface="Raleway"/>
                  <a:sym typeface="Raleway"/>
                </a:rPr>
                <a:t>influence</a:t>
              </a:r>
              <a:r>
                <a:rPr lang="en" sz="1200">
                  <a:solidFill>
                    <a:schemeClr val="dk2"/>
                  </a:solidFill>
                  <a:latin typeface="Raleway"/>
                  <a:ea typeface="Raleway"/>
                  <a:cs typeface="Raleway"/>
                  <a:sym typeface="Raleway"/>
                </a:rPr>
                <a:t> on these trends. </a:t>
              </a:r>
              <a:endParaRPr b="1" sz="1200">
                <a:solidFill>
                  <a:schemeClr val="dk2"/>
                </a:solidFill>
                <a:latin typeface="Raleway"/>
                <a:ea typeface="Raleway"/>
                <a:cs typeface="Raleway"/>
                <a:sym typeface="Ralew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0" y="97463"/>
            <a:ext cx="9144000" cy="4948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283100" y="712150"/>
            <a:ext cx="6603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What a game</a:t>
            </a:r>
            <a:r>
              <a:rPr lang="en">
                <a:solidFill>
                  <a:schemeClr val="accent5"/>
                </a:solidFill>
              </a:rPr>
              <a:t>!</a:t>
            </a:r>
            <a:r>
              <a:rPr lang="en"/>
              <a:t> What is Terraria?</a:t>
            </a:r>
            <a:endParaRPr/>
          </a:p>
          <a:p>
            <a:pPr indent="0" lvl="0" marL="0" rtl="0" algn="l">
              <a:spcBef>
                <a:spcPts val="1000"/>
              </a:spcBef>
              <a:spcAft>
                <a:spcPts val="1000"/>
              </a:spcAft>
              <a:buNone/>
            </a:pPr>
            <a:r>
              <a:rPr b="0" lang="en" sz="2400"/>
              <a:t>Blending elements of classic action games with the freedom of sandbox-style creativity, Terraria is a unique gaming experience where both the journey and the destination are completely in the player’s control. The Terraria adventure is truly as unique as the players themselves!</a:t>
            </a:r>
            <a:endParaRPr b="0" sz="2400"/>
          </a:p>
        </p:txBody>
      </p:sp>
      <p:grpSp>
        <p:nvGrpSpPr>
          <p:cNvPr id="108" name="Google Shape;108;p18"/>
          <p:cNvGrpSpPr/>
          <p:nvPr/>
        </p:nvGrpSpPr>
        <p:grpSpPr>
          <a:xfrm>
            <a:off x="6844363" y="2453535"/>
            <a:ext cx="2212050" cy="2537076"/>
            <a:chOff x="6803275" y="395363"/>
            <a:chExt cx="2212050" cy="2537076"/>
          </a:xfrm>
        </p:grpSpPr>
        <p:pic>
          <p:nvPicPr>
            <p:cNvPr id="109" name="Google Shape;109;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0" name="Google Shape;110;p1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1" name="Google Shape;111;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Outside Insight</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Right behind Terraria are two games outside of its genre. Left for dead 2 and football manager 2014. These two are shooter and sports games respectively.</a:t>
              </a:r>
              <a:endParaRPr b="1" sz="1200">
                <a:solidFill>
                  <a:schemeClr val="dk2"/>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What genre has the </a:t>
            </a:r>
            <a:r>
              <a:rPr lang="en"/>
              <a:t>MOST PLAYTIME</a:t>
            </a:r>
            <a:r>
              <a:rPr lang="en" sz="2400"/>
              <a:t> </a:t>
            </a:r>
            <a:r>
              <a:rPr b="0" lang="en" sz="2400">
                <a:solidFill>
                  <a:schemeClr val="dk2"/>
                </a:solidFill>
              </a:rPr>
              <a:t>of video games?</a:t>
            </a:r>
            <a:endParaRPr b="0" sz="2400">
              <a:solidFill>
                <a:schemeClr val="dk2"/>
              </a:solidFill>
            </a:endParaRPr>
          </a:p>
        </p:txBody>
      </p:sp>
      <p:grpSp>
        <p:nvGrpSpPr>
          <p:cNvPr id="117" name="Google Shape;117;p19"/>
          <p:cNvGrpSpPr/>
          <p:nvPr/>
        </p:nvGrpSpPr>
        <p:grpSpPr>
          <a:xfrm>
            <a:off x="6781388" y="2464035"/>
            <a:ext cx="2212050" cy="2537076"/>
            <a:chOff x="6803275" y="395363"/>
            <a:chExt cx="2212050" cy="2537076"/>
          </a:xfrm>
        </p:grpSpPr>
        <p:pic>
          <p:nvPicPr>
            <p:cNvPr id="118" name="Google Shape;118;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9" name="Google Shape;119;p1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0" name="Google Shape;120;p1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Outside Insight</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In recent years, with the rise of P.C gaming, more and more gamers are turning to P.C to play video games. </a:t>
              </a:r>
              <a:r>
                <a:rPr lang="en" sz="1200">
                  <a:solidFill>
                    <a:schemeClr val="dk2"/>
                  </a:solidFill>
                  <a:latin typeface="Raleway"/>
                  <a:ea typeface="Raleway"/>
                  <a:cs typeface="Raleway"/>
                  <a:sym typeface="Raleway"/>
                </a:rPr>
                <a:t>In Fact</a:t>
              </a:r>
              <a:r>
                <a:rPr lang="en" sz="1200">
                  <a:solidFill>
                    <a:schemeClr val="dk2"/>
                  </a:solidFill>
                  <a:latin typeface="Raleway"/>
                  <a:ea typeface="Raleway"/>
                  <a:cs typeface="Raleway"/>
                  <a:sym typeface="Raleway"/>
                </a:rPr>
                <a:t> most newly released video games also come out on P.C.</a:t>
              </a:r>
              <a:endParaRPr b="1" sz="1200">
                <a:solidFill>
                  <a:schemeClr val="dk1"/>
                </a:solidFill>
                <a:latin typeface="Raleway"/>
                <a:ea typeface="Raleway"/>
                <a:cs typeface="Raleway"/>
                <a:sym typeface="Raleway"/>
              </a:endParaRPr>
            </a:p>
          </p:txBody>
        </p:sp>
      </p:grpSp>
      <p:pic>
        <p:nvPicPr>
          <p:cNvPr id="121" name="Google Shape;121;p19"/>
          <p:cNvPicPr preferRelativeResize="0"/>
          <p:nvPr/>
        </p:nvPicPr>
        <p:blipFill>
          <a:blip r:embed="rId5">
            <a:alphaModFix/>
          </a:blip>
          <a:stretch>
            <a:fillRect/>
          </a:stretch>
        </p:blipFill>
        <p:spPr>
          <a:xfrm>
            <a:off x="4593625" y="0"/>
            <a:ext cx="3192374" cy="2613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20"/>
          <p:cNvPicPr preferRelativeResize="0"/>
          <p:nvPr/>
        </p:nvPicPr>
        <p:blipFill>
          <a:blip r:embed="rId3">
            <a:alphaModFix/>
          </a:blip>
          <a:stretch>
            <a:fillRect/>
          </a:stretch>
        </p:blipFill>
        <p:spPr>
          <a:xfrm>
            <a:off x="479025" y="88163"/>
            <a:ext cx="8185952" cy="509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35" name="Google Shape;135;p2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36" name="Google Shape;136;p2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Wow!</a:t>
            </a:r>
            <a:endParaRPr b="1" sz="3000">
              <a:solidFill>
                <a:schemeClr val="lt2"/>
              </a:solidFill>
              <a:latin typeface="Raleway"/>
              <a:ea typeface="Raleway"/>
              <a:cs typeface="Raleway"/>
              <a:sym typeface="Raleway"/>
            </a:endParaRPr>
          </a:p>
        </p:txBody>
      </p:sp>
      <p:sp>
        <p:nvSpPr>
          <p:cNvPr id="137" name="Google Shape;137;p21"/>
          <p:cNvSpPr txBox="1"/>
          <p:nvPr>
            <p:ph idx="4294967295" type="body"/>
          </p:nvPr>
        </p:nvSpPr>
        <p:spPr>
          <a:xfrm>
            <a:off x="2855550" y="130400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Sports has a huge lead on most played genre!</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Things to note! </a:t>
            </a:r>
            <a:r>
              <a:rPr lang="en" sz="1200">
                <a:latin typeface="Raleway"/>
                <a:ea typeface="Raleway"/>
                <a:cs typeface="Raleway"/>
                <a:sym typeface="Raleway"/>
              </a:rPr>
              <a:t>Many sports games are multiplayer or competitive. This means it is more likely to have more people playing at the same time together which increases playtime.</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Sports facts!</a:t>
            </a:r>
            <a:r>
              <a:rPr lang="en" sz="1200">
                <a:latin typeface="Raleway"/>
                <a:ea typeface="Raleway"/>
                <a:cs typeface="Raleway"/>
                <a:sym typeface="Raleway"/>
              </a:rPr>
              <a:t> It is not surprising sports is the most playtime. Many people who do not consider themselves gamers play this genre. This genre of player is also the most loyal to the genre. In other words you will most likely not see a sports player playing any other genre.</a:t>
            </a:r>
            <a:endParaRPr sz="12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